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91" r:id="rId4"/>
    <p:sldId id="272" r:id="rId5"/>
    <p:sldId id="276" r:id="rId6"/>
    <p:sldId id="273" r:id="rId7"/>
    <p:sldId id="274" r:id="rId8"/>
    <p:sldId id="293" r:id="rId9"/>
    <p:sldId id="277" r:id="rId10"/>
    <p:sldId id="290" r:id="rId11"/>
    <p:sldId id="266" r:id="rId12"/>
    <p:sldId id="267" r:id="rId13"/>
    <p:sldId id="289" r:id="rId14"/>
    <p:sldId id="286" r:id="rId15"/>
    <p:sldId id="284" r:id="rId16"/>
    <p:sldId id="292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316" autoAdjust="0"/>
  </p:normalViewPr>
  <p:slideViewPr>
    <p:cSldViewPr snapToGrid="0" snapToObjects="1">
      <p:cViewPr varScale="1">
        <p:scale>
          <a:sx n="67" d="100"/>
          <a:sy n="67" d="100"/>
        </p:scale>
        <p:origin x="-15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danrose:Documents:OpenSearch:CIKM%20Encoding%20Slides:Work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varint-SU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cat>
            <c:strRef>
              <c:f>Sheet1!$G$1:$I$1</c:f>
              <c:strCache>
                <c:ptCount val="3"/>
                <c:pt idx="0">
                  <c:v>Wikipedia</c:v>
                </c:pt>
                <c:pt idx="1">
                  <c:v>Reuters</c:v>
                </c:pt>
                <c:pt idx="2">
                  <c:v>GOV2</c:v>
                </c:pt>
              </c:strCache>
            </c:strRef>
          </c:cat>
          <c:val>
            <c:numRef>
              <c:f>Sheet1!$G$2:$I$2</c:f>
              <c:numCache>
                <c:formatCode>General</c:formatCode>
                <c:ptCount val="3"/>
                <c:pt idx="0">
                  <c:v>424.0</c:v>
                </c:pt>
                <c:pt idx="1">
                  <c:v>516.0</c:v>
                </c:pt>
                <c:pt idx="2">
                  <c:v>491.0</c:v>
                </c:pt>
              </c:numCache>
            </c:numRef>
          </c:val>
        </c:ser>
        <c:ser>
          <c:idx val="1"/>
          <c:order val="1"/>
          <c:tx>
            <c:strRef>
              <c:f>Sheet1!$F$3</c:f>
              <c:strCache>
                <c:ptCount val="1"/>
                <c:pt idx="0">
                  <c:v>varint-GB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cat>
            <c:strRef>
              <c:f>Sheet1!$G$1:$I$1</c:f>
              <c:strCache>
                <c:ptCount val="3"/>
                <c:pt idx="0">
                  <c:v>Wikipedia</c:v>
                </c:pt>
                <c:pt idx="1">
                  <c:v>Reuters</c:v>
                </c:pt>
                <c:pt idx="2">
                  <c:v>GOV2</c:v>
                </c:pt>
              </c:strCache>
            </c:strRef>
          </c:cat>
          <c:val>
            <c:numRef>
              <c:f>Sheet1!$G$3:$I$3</c:f>
              <c:numCache>
                <c:formatCode>General</c:formatCode>
                <c:ptCount val="3"/>
                <c:pt idx="0">
                  <c:v>766.0</c:v>
                </c:pt>
                <c:pt idx="1">
                  <c:v>831.0</c:v>
                </c:pt>
                <c:pt idx="2">
                  <c:v>763.0</c:v>
                </c:pt>
              </c:numCache>
            </c:numRef>
          </c:val>
        </c:ser>
        <c:ser>
          <c:idx val="2"/>
          <c:order val="2"/>
          <c:tx>
            <c:strRef>
              <c:f>Sheet1!$F$4</c:f>
              <c:strCache>
                <c:ptCount val="1"/>
                <c:pt idx="0">
                  <c:v>varint-GB SIMD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cat>
            <c:strRef>
              <c:f>Sheet1!$G$1:$I$1</c:f>
              <c:strCache>
                <c:ptCount val="3"/>
                <c:pt idx="0">
                  <c:v>Wikipedia</c:v>
                </c:pt>
                <c:pt idx="1">
                  <c:v>Reuters</c:v>
                </c:pt>
                <c:pt idx="2">
                  <c:v>GOV2</c:v>
                </c:pt>
              </c:strCache>
            </c:strRef>
          </c:cat>
          <c:val>
            <c:numRef>
              <c:f>Sheet1!$G$4:$I$4</c:f>
              <c:numCache>
                <c:formatCode>General</c:formatCode>
                <c:ptCount val="3"/>
                <c:pt idx="0">
                  <c:v>1159.0</c:v>
                </c:pt>
                <c:pt idx="1">
                  <c:v>1276.0</c:v>
                </c:pt>
                <c:pt idx="2">
                  <c:v>1024.0</c:v>
                </c:pt>
              </c:numCache>
            </c:numRef>
          </c:val>
        </c:ser>
        <c:ser>
          <c:idx val="3"/>
          <c:order val="3"/>
          <c:tx>
            <c:strRef>
              <c:f>Sheet1!$F$5</c:f>
              <c:strCache>
                <c:ptCount val="1"/>
                <c:pt idx="0">
                  <c:v>varint-GU SIMD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Sheet1!$G$1:$I$1</c:f>
              <c:strCache>
                <c:ptCount val="3"/>
                <c:pt idx="0">
                  <c:v>Wikipedia</c:v>
                </c:pt>
                <c:pt idx="1">
                  <c:v>Reuters</c:v>
                </c:pt>
                <c:pt idx="2">
                  <c:v>GOV2</c:v>
                </c:pt>
              </c:strCache>
            </c:strRef>
          </c:cat>
          <c:val>
            <c:numRef>
              <c:f>Sheet1!$G$5:$I$5</c:f>
              <c:numCache>
                <c:formatCode>General</c:formatCode>
                <c:ptCount val="3"/>
                <c:pt idx="0">
                  <c:v>1321.0</c:v>
                </c:pt>
                <c:pt idx="1">
                  <c:v>1518.0</c:v>
                </c:pt>
                <c:pt idx="2">
                  <c:v>1059.0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7330776"/>
        <c:axId val="628029288"/>
      </c:barChart>
      <c:catAx>
        <c:axId val="627330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28029288"/>
        <c:crosses val="autoZero"/>
        <c:auto val="1"/>
        <c:lblAlgn val="ctr"/>
        <c:lblOffset val="100"/>
        <c:noMultiLvlLbl val="0"/>
      </c:catAx>
      <c:valAx>
        <c:axId val="628029288"/>
        <c:scaling>
          <c:orientation val="minMax"/>
        </c:scaling>
        <c:delete val="0"/>
        <c:axPos val="l"/>
        <c:majorGridlines>
          <c:spPr>
            <a:ln w="3175"/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aseline="0"/>
                  <a:t>millions of integers per second</a:t>
                </a:r>
                <a:endParaRPr lang="en-US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273307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1B0D1-B70D-AA45-8598-E065A1AF3BE0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432EC-E8A7-6A4D-B9F7-143C9F192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330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0D3E8-0FEC-1044-BEE0-FFC695614A90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2D252-1FC2-2B48-BB89-3AF8E9126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2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2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BB631-6EAB-4799-A02D-743B0E949BC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96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04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89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47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42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42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7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BB631-6EAB-4799-A02D-743B0E949BC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BB631-6EAB-4799-A02D-743B0E949BC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BB631-6EAB-4799-A02D-743B0E949BC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70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24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24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7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50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D252-1FC2-2B48-BB89-3AF8E9126B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3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6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0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2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4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6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6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1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9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0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10142-1BB9-ED4B-BF97-7D6591A5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1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938" y="2130425"/>
            <a:ext cx="8775635" cy="1470025"/>
          </a:xfrm>
        </p:spPr>
        <p:txBody>
          <a:bodyPr/>
          <a:lstStyle/>
          <a:p>
            <a:r>
              <a:rPr lang="en-US" dirty="0" smtClean="0"/>
              <a:t>SIMD-Based Decoding of Posting Lists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750" y="3886200"/>
            <a:ext cx="8100011" cy="12600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Alexander A. </a:t>
            </a:r>
            <a:r>
              <a:rPr lang="en-US" sz="2800" dirty="0" err="1" smtClean="0">
                <a:solidFill>
                  <a:schemeClr val="tx1"/>
                </a:solidFill>
              </a:rPr>
              <a:t>Stepanov</a:t>
            </a:r>
            <a:r>
              <a:rPr lang="en-US" sz="2800" dirty="0" smtClean="0">
                <a:solidFill>
                  <a:schemeClr val="tx1"/>
                </a:solidFill>
              </a:rPr>
              <a:t>, Anil R. </a:t>
            </a:r>
            <a:r>
              <a:rPr lang="en-US" sz="2800" dirty="0" err="1" smtClean="0">
                <a:solidFill>
                  <a:schemeClr val="tx1"/>
                </a:solidFill>
              </a:rPr>
              <a:t>Gangolli</a:t>
            </a:r>
            <a:r>
              <a:rPr lang="en-US" sz="2800" dirty="0" smtClean="0">
                <a:solidFill>
                  <a:schemeClr val="tx1"/>
                </a:solidFill>
              </a:rPr>
              <a:t>, Daniel E. Rose,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Ryan J. Ernst, </a:t>
            </a:r>
            <a:r>
              <a:rPr lang="en-US" sz="2800" dirty="0" err="1" smtClean="0">
                <a:solidFill>
                  <a:schemeClr val="tx1"/>
                </a:solidFill>
              </a:rPr>
              <a:t>Paramjit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Oberoi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600" dirty="0" smtClean="0"/>
              <a:t/>
            </a:r>
            <a:br>
              <a:rPr lang="en-US" sz="2600" dirty="0" smtClean="0"/>
            </a:br>
            <a:endParaRPr lang="en-US" sz="2600" dirty="0" smtClean="0"/>
          </a:p>
        </p:txBody>
      </p:sp>
      <p:pic>
        <p:nvPicPr>
          <p:cNvPr id="4" name="Picture 3" descr="A9_logo_RG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108" y="157922"/>
            <a:ext cx="1435100" cy="125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565" y="150191"/>
            <a:ext cx="1748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CIKM 2011</a:t>
            </a:r>
          </a:p>
          <a:p>
            <a:r>
              <a:rPr lang="en-US" sz="2400" dirty="0" smtClean="0"/>
              <a:t>Glasgow, UK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551" y="5146262"/>
            <a:ext cx="8206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A9.com</a:t>
            </a:r>
            <a:br>
              <a:rPr lang="en-US" dirty="0" smtClean="0"/>
            </a:br>
            <a:r>
              <a:rPr lang="en-US" dirty="0" smtClean="0"/>
              <a:t>130 Lytton Ave.</a:t>
            </a:r>
            <a:br>
              <a:rPr lang="en-US" dirty="0" smtClean="0"/>
            </a:br>
            <a:r>
              <a:rPr lang="en-US" dirty="0" smtClean="0"/>
              <a:t>Palo Alto, CA 94301</a:t>
            </a:r>
            <a:br>
              <a:rPr lang="en-US" dirty="0" smtClean="0"/>
            </a:br>
            <a:r>
              <a:rPr lang="en-US" dirty="0" smtClean="0"/>
              <a:t>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4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Posting Lists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75709"/>
              </p:ext>
            </p:extLst>
          </p:nvPr>
        </p:nvGraphicFramePr>
        <p:xfrm>
          <a:off x="457200" y="2252123"/>
          <a:ext cx="1083734" cy="2889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3734"/>
              </a:tblGrid>
              <a:tr h="7224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ant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bee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cow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4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…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68180"/>
              </p:ext>
            </p:extLst>
          </p:nvPr>
        </p:nvGraphicFramePr>
        <p:xfrm>
          <a:off x="2286000" y="2252121"/>
          <a:ext cx="6096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127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17351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17352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17355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21121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>
            <a:endCxn id="8" idx="1"/>
          </p:cNvCxnSpPr>
          <p:nvPr/>
        </p:nvCxnSpPr>
        <p:spPr>
          <a:xfrm flipV="1">
            <a:off x="1540934" y="2506280"/>
            <a:ext cx="745066" cy="1014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689604"/>
              </p:ext>
            </p:extLst>
          </p:nvPr>
        </p:nvGraphicFramePr>
        <p:xfrm>
          <a:off x="2286000" y="3166521"/>
          <a:ext cx="4064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17352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100908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" name="Straight Arrow Connector 12"/>
          <p:cNvCxnSpPr>
            <a:endCxn id="12" idx="1"/>
          </p:cNvCxnSpPr>
          <p:nvPr/>
        </p:nvCxnSpPr>
        <p:spPr>
          <a:xfrm>
            <a:off x="1540934" y="3335855"/>
            <a:ext cx="745066" cy="84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25440"/>
              </p:ext>
            </p:extLst>
          </p:nvPr>
        </p:nvGraphicFramePr>
        <p:xfrm>
          <a:off x="2286000" y="4097855"/>
          <a:ext cx="6096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203404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203410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203412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203478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203500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8" name="Straight Arrow Connector 17"/>
          <p:cNvCxnSpPr>
            <a:endCxn id="17" idx="1"/>
          </p:cNvCxnSpPr>
          <p:nvPr/>
        </p:nvCxnSpPr>
        <p:spPr>
          <a:xfrm>
            <a:off x="1540934" y="4097855"/>
            <a:ext cx="745066" cy="254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9837"/>
            <a:ext cx="2133600" cy="365125"/>
          </a:xfrm>
        </p:spPr>
        <p:txBody>
          <a:bodyPr/>
          <a:lstStyle/>
          <a:p>
            <a:r>
              <a:rPr lang="en-US" smtClean="0"/>
              <a:t>26 October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9837"/>
            <a:ext cx="2895600" cy="365125"/>
          </a:xfrm>
        </p:spPr>
        <p:txBody>
          <a:bodyPr/>
          <a:lstStyle/>
          <a:p>
            <a:r>
              <a:rPr lang="en-US" smtClean="0"/>
              <a:t>Stepanov et al., CIKM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9837"/>
            <a:ext cx="2133600" cy="365125"/>
          </a:xfrm>
        </p:spPr>
        <p:txBody>
          <a:bodyPr/>
          <a:lstStyle/>
          <a:p>
            <a:fld id="{D8E33D41-B87F-4D4A-884E-582856B2D45D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298935"/>
              </p:ext>
            </p:extLst>
          </p:nvPr>
        </p:nvGraphicFramePr>
        <p:xfrm>
          <a:off x="2286000" y="2255584"/>
          <a:ext cx="6096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127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17224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3766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00551"/>
              </p:ext>
            </p:extLst>
          </p:nvPr>
        </p:nvGraphicFramePr>
        <p:xfrm>
          <a:off x="2286000" y="3166521"/>
          <a:ext cx="4064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17320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83556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447360"/>
              </p:ext>
            </p:extLst>
          </p:nvPr>
        </p:nvGraphicFramePr>
        <p:xfrm>
          <a:off x="2286000" y="4094859"/>
          <a:ext cx="6096000" cy="508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508318">
                <a:tc>
                  <a:txBody>
                    <a:bodyPr/>
                    <a:lstStyle/>
                    <a:p>
                      <a:r>
                        <a:rPr lang="en-US" dirty="0" smtClean="0"/>
                        <a:t>203404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51197" y="5375638"/>
            <a:ext cx="592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Replacing IDs with deltas gives smaller numbers,</a:t>
            </a:r>
            <a:br>
              <a:rPr lang="en-US" dirty="0" smtClean="0"/>
            </a:br>
            <a:r>
              <a:rPr lang="en-US" dirty="0" smtClean="0"/>
              <a:t>which can be stored in less space given appropriate encoding.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02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 bwMode="auto">
          <a:xfrm flipH="1">
            <a:off x="6722390" y="5066560"/>
            <a:ext cx="2171131" cy="48130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40" name="Straight Connector 39"/>
          <p:cNvCxnSpPr>
            <a:stCxn id="39" idx="2"/>
          </p:cNvCxnSpPr>
          <p:nvPr/>
        </p:nvCxnSpPr>
        <p:spPr bwMode="auto">
          <a:xfrm rot="16200000">
            <a:off x="7673271" y="5411752"/>
            <a:ext cx="272918" cy="354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 bwMode="auto">
          <a:xfrm flipH="1" flipV="1">
            <a:off x="8385327" y="5062136"/>
            <a:ext cx="0" cy="487849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 bwMode="auto">
          <a:xfrm rot="16200000" flipV="1">
            <a:off x="7176348" y="5454065"/>
            <a:ext cx="188292" cy="354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 bwMode="auto">
          <a:xfrm rot="16200000" flipV="1">
            <a:off x="8007817" y="5452392"/>
            <a:ext cx="188292" cy="2660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 bwMode="auto">
          <a:xfrm rot="16200000" flipV="1">
            <a:off x="7440645" y="5451949"/>
            <a:ext cx="188292" cy="354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 rot="16200000" flipV="1">
            <a:off x="6894314" y="5451949"/>
            <a:ext cx="188292" cy="354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 flipV="1">
            <a:off x="8641587" y="5361692"/>
            <a:ext cx="0" cy="18617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4783"/>
            <a:ext cx="8229600" cy="9473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 smtClean="0"/>
              <a:t>vbyte</a:t>
            </a:r>
            <a:r>
              <a:rPr lang="en-US" dirty="0" smtClean="0"/>
              <a:t>” Format: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3271058"/>
            <a:ext cx="8229600" cy="1011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Grossman’s “Byte Aligned (BA)” Format: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08889" y="1940355"/>
            <a:ext cx="2177111" cy="5028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10" name="Straight Connector 9"/>
          <p:cNvCxnSpPr>
            <a:stCxn id="9" idx="2"/>
          </p:cNvCxnSpPr>
          <p:nvPr/>
        </p:nvCxnSpPr>
        <p:spPr bwMode="auto">
          <a:xfrm rot="5400000" flipH="1">
            <a:off x="1053088" y="2301099"/>
            <a:ext cx="28515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rot="5400000" flipH="1" flipV="1">
            <a:off x="521894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rot="5400000" flipH="1" flipV="1">
            <a:off x="1638019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 rot="5400000" flipH="1" flipV="1">
            <a:off x="110691" y="2192905"/>
            <a:ext cx="505100" cy="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 rot="5400000" flipH="1" flipV="1">
            <a:off x="804260" y="2343543"/>
            <a:ext cx="196735" cy="266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 rot="5400000" flipH="1" flipV="1">
            <a:off x="1372994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auto">
          <a:xfrm rot="5400000" flipH="1" flipV="1">
            <a:off x="1920830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61"/>
          <p:cNvSpPr txBox="1">
            <a:spLocks noChangeArrowheads="1"/>
          </p:cNvSpPr>
          <p:nvPr/>
        </p:nvSpPr>
        <p:spPr bwMode="auto">
          <a:xfrm>
            <a:off x="5882441" y="879413"/>
            <a:ext cx="14295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continuation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bit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" name="TextBox 162"/>
          <p:cNvSpPr txBox="1">
            <a:spLocks noChangeArrowheads="1"/>
          </p:cNvSpPr>
          <p:nvPr/>
        </p:nvSpPr>
        <p:spPr bwMode="auto">
          <a:xfrm>
            <a:off x="7401535" y="800038"/>
            <a:ext cx="890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data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(7 bits)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7661866" y="715695"/>
            <a:ext cx="378929" cy="1885028"/>
          </a:xfrm>
          <a:prstGeom prst="leftBrace">
            <a:avLst>
              <a:gd name="adj1" fmla="val 8333"/>
              <a:gd name="adj2" fmla="val 4903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689956" y="1525744"/>
            <a:ext cx="32434" cy="278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61"/>
          <p:cNvSpPr txBox="1">
            <a:spLocks noChangeArrowheads="1"/>
          </p:cNvSpPr>
          <p:nvPr/>
        </p:nvSpPr>
        <p:spPr bwMode="auto">
          <a:xfrm>
            <a:off x="7268720" y="3895640"/>
            <a:ext cx="15831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length (2 bits)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7" name="TextBox 162"/>
          <p:cNvSpPr txBox="1">
            <a:spLocks noChangeArrowheads="1"/>
          </p:cNvSpPr>
          <p:nvPr/>
        </p:nvSpPr>
        <p:spPr bwMode="auto">
          <a:xfrm>
            <a:off x="3518290" y="3983476"/>
            <a:ext cx="1737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data (6-30 bits)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8" name="Left Brace 27"/>
          <p:cNvSpPr/>
          <p:nvPr/>
        </p:nvSpPr>
        <p:spPr>
          <a:xfrm rot="5400000">
            <a:off x="4085268" y="703409"/>
            <a:ext cx="465401" cy="7909456"/>
          </a:xfrm>
          <a:prstGeom prst="leftBrace">
            <a:avLst>
              <a:gd name="adj1" fmla="val 8333"/>
              <a:gd name="adj2" fmla="val 4903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8461952" y="4352808"/>
            <a:ext cx="95222" cy="53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0800000">
            <a:off x="1428896" y="5709865"/>
            <a:ext cx="6629400" cy="158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189"/>
          <p:cNvSpPr txBox="1">
            <a:spLocks noChangeArrowheads="1"/>
          </p:cNvSpPr>
          <p:nvPr/>
        </p:nvSpPr>
        <p:spPr bwMode="auto">
          <a:xfrm>
            <a:off x="3181496" y="5782890"/>
            <a:ext cx="2263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increasing byte addresses</a:t>
            </a:r>
          </a:p>
        </p:txBody>
      </p:sp>
      <p:sp>
        <p:nvSpPr>
          <p:cNvPr id="145" name="Rectangle 144"/>
          <p:cNvSpPr/>
          <p:nvPr/>
        </p:nvSpPr>
        <p:spPr bwMode="auto">
          <a:xfrm>
            <a:off x="2286000" y="1940355"/>
            <a:ext cx="2177111" cy="5028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146" name="Straight Connector 145"/>
          <p:cNvCxnSpPr>
            <a:stCxn id="145" idx="2"/>
          </p:cNvCxnSpPr>
          <p:nvPr/>
        </p:nvCxnSpPr>
        <p:spPr bwMode="auto">
          <a:xfrm rot="5400000" flipH="1">
            <a:off x="3230199" y="2301099"/>
            <a:ext cx="28515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 bwMode="auto">
          <a:xfrm rot="5400000" flipH="1" flipV="1">
            <a:off x="2699005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 bwMode="auto">
          <a:xfrm rot="5400000" flipH="1" flipV="1">
            <a:off x="3815130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 bwMode="auto">
          <a:xfrm rot="5400000" flipH="1" flipV="1">
            <a:off x="2287802" y="2192905"/>
            <a:ext cx="505100" cy="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 bwMode="auto">
          <a:xfrm rot="5400000" flipH="1" flipV="1">
            <a:off x="2981371" y="2343543"/>
            <a:ext cx="196735" cy="266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 bwMode="auto">
          <a:xfrm rot="5400000" flipH="1" flipV="1">
            <a:off x="3550105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 bwMode="auto">
          <a:xfrm rot="5400000" flipH="1" flipV="1">
            <a:off x="4097941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Rectangle 153"/>
          <p:cNvSpPr/>
          <p:nvPr/>
        </p:nvSpPr>
        <p:spPr bwMode="auto">
          <a:xfrm>
            <a:off x="6643422" y="1940355"/>
            <a:ext cx="2177111" cy="50288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155" name="Straight Connector 154"/>
          <p:cNvCxnSpPr>
            <a:stCxn id="154" idx="2"/>
          </p:cNvCxnSpPr>
          <p:nvPr/>
        </p:nvCxnSpPr>
        <p:spPr bwMode="auto">
          <a:xfrm rot="5400000" flipH="1">
            <a:off x="7587621" y="2301099"/>
            <a:ext cx="285155" cy="355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 bwMode="auto">
          <a:xfrm rot="5400000" flipH="1" flipV="1">
            <a:off x="7056427" y="2345309"/>
            <a:ext cx="196735" cy="355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 bwMode="auto">
          <a:xfrm rot="5400000" flipH="1" flipV="1">
            <a:off x="8172552" y="2345309"/>
            <a:ext cx="196735" cy="355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 bwMode="auto">
          <a:xfrm rot="5400000" flipH="1" flipV="1">
            <a:off x="6645224" y="2192905"/>
            <a:ext cx="505100" cy="0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 bwMode="auto">
          <a:xfrm rot="5400000" flipH="1" flipV="1">
            <a:off x="7338793" y="2343543"/>
            <a:ext cx="196735" cy="266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 bwMode="auto">
          <a:xfrm rot="5400000" flipH="1" flipV="1">
            <a:off x="7907527" y="2343098"/>
            <a:ext cx="196735" cy="355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 bwMode="auto">
          <a:xfrm rot="5400000" flipH="1" flipV="1">
            <a:off x="8455363" y="2343098"/>
            <a:ext cx="196735" cy="355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Rectangle 162"/>
          <p:cNvSpPr/>
          <p:nvPr/>
        </p:nvSpPr>
        <p:spPr bwMode="auto">
          <a:xfrm>
            <a:off x="4465465" y="1940355"/>
            <a:ext cx="2177111" cy="5028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164" name="Straight Connector 163"/>
          <p:cNvCxnSpPr>
            <a:stCxn id="163" idx="2"/>
          </p:cNvCxnSpPr>
          <p:nvPr/>
        </p:nvCxnSpPr>
        <p:spPr bwMode="auto">
          <a:xfrm rot="5400000" flipH="1">
            <a:off x="5409664" y="2301099"/>
            <a:ext cx="28515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 bwMode="auto">
          <a:xfrm rot="5400000" flipH="1" flipV="1">
            <a:off x="4878470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 bwMode="auto">
          <a:xfrm rot="5400000" flipH="1" flipV="1">
            <a:off x="5994595" y="2345309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 bwMode="auto">
          <a:xfrm rot="5400000" flipH="1" flipV="1">
            <a:off x="4467267" y="2192905"/>
            <a:ext cx="505100" cy="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 bwMode="auto">
          <a:xfrm rot="5400000" flipH="1" flipV="1">
            <a:off x="5160836" y="2343543"/>
            <a:ext cx="196735" cy="266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 bwMode="auto">
          <a:xfrm rot="5400000" flipH="1" flipV="1">
            <a:off x="5729570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 bwMode="auto">
          <a:xfrm rot="5400000" flipH="1" flipV="1">
            <a:off x="6277406" y="2343098"/>
            <a:ext cx="196735" cy="3557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04242" y="1446369"/>
            <a:ext cx="283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(additional bytes as needed)</a:t>
            </a:r>
            <a:endParaRPr lang="en-US" dirty="0"/>
          </a:p>
        </p:txBody>
      </p:sp>
      <p:cxnSp>
        <p:nvCxnSpPr>
          <p:cNvPr id="171" name="Straight Arrow Connector 170"/>
          <p:cNvCxnSpPr/>
          <p:nvPr/>
        </p:nvCxnSpPr>
        <p:spPr>
          <a:xfrm rot="10800000">
            <a:off x="989549" y="2593232"/>
            <a:ext cx="6629400" cy="158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89"/>
          <p:cNvSpPr txBox="1">
            <a:spLocks noChangeArrowheads="1"/>
          </p:cNvSpPr>
          <p:nvPr/>
        </p:nvSpPr>
        <p:spPr bwMode="auto">
          <a:xfrm>
            <a:off x="2742149" y="2666257"/>
            <a:ext cx="2263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increasing byte addresses</a:t>
            </a:r>
          </a:p>
        </p:txBody>
      </p:sp>
      <p:sp>
        <p:nvSpPr>
          <p:cNvPr id="206" name="Rectangle 205"/>
          <p:cNvSpPr/>
          <p:nvPr/>
        </p:nvSpPr>
        <p:spPr bwMode="auto">
          <a:xfrm flipH="1">
            <a:off x="214294" y="5066560"/>
            <a:ext cx="2171131" cy="481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207" name="Straight Connector 206"/>
          <p:cNvCxnSpPr>
            <a:stCxn id="206" idx="2"/>
          </p:cNvCxnSpPr>
          <p:nvPr/>
        </p:nvCxnSpPr>
        <p:spPr bwMode="auto">
          <a:xfrm rot="16200000">
            <a:off x="1165175" y="5411752"/>
            <a:ext cx="272918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 bwMode="auto">
          <a:xfrm rot="16200000" flipV="1">
            <a:off x="668252" y="5454065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 bwMode="auto">
          <a:xfrm rot="16200000" flipV="1">
            <a:off x="1499721" y="5452392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 bwMode="auto">
          <a:xfrm rot="16200000" flipV="1">
            <a:off x="932549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 bwMode="auto">
          <a:xfrm rot="16200000" flipV="1">
            <a:off x="386218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 bwMode="auto">
          <a:xfrm flipV="1">
            <a:off x="2133491" y="5361692"/>
            <a:ext cx="0" cy="186176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Rectangle 215"/>
          <p:cNvSpPr/>
          <p:nvPr/>
        </p:nvSpPr>
        <p:spPr bwMode="auto">
          <a:xfrm flipH="1">
            <a:off x="2385425" y="5066560"/>
            <a:ext cx="2171131" cy="481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217" name="Straight Connector 216"/>
          <p:cNvCxnSpPr>
            <a:stCxn id="216" idx="2"/>
          </p:cNvCxnSpPr>
          <p:nvPr/>
        </p:nvCxnSpPr>
        <p:spPr bwMode="auto">
          <a:xfrm rot="16200000">
            <a:off x="3336306" y="5411752"/>
            <a:ext cx="272918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 bwMode="auto">
          <a:xfrm rot="16200000" flipV="1">
            <a:off x="2839383" y="5454065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 bwMode="auto">
          <a:xfrm rot="16200000" flipV="1">
            <a:off x="3670852" y="5452392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 bwMode="auto">
          <a:xfrm rot="16200000" flipV="1">
            <a:off x="3103680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/>
          <p:nvPr/>
        </p:nvCxnSpPr>
        <p:spPr bwMode="auto">
          <a:xfrm rot="16200000" flipV="1">
            <a:off x="2557349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 bwMode="auto">
          <a:xfrm flipV="1">
            <a:off x="4304622" y="5361692"/>
            <a:ext cx="0" cy="186176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6" name="Rectangle 225"/>
          <p:cNvSpPr/>
          <p:nvPr/>
        </p:nvSpPr>
        <p:spPr bwMode="auto">
          <a:xfrm flipH="1">
            <a:off x="4553319" y="5066560"/>
            <a:ext cx="2171131" cy="481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cxnSp>
        <p:nvCxnSpPr>
          <p:cNvPr id="227" name="Straight Connector 226"/>
          <p:cNvCxnSpPr>
            <a:stCxn id="226" idx="2"/>
          </p:cNvCxnSpPr>
          <p:nvPr/>
        </p:nvCxnSpPr>
        <p:spPr bwMode="auto">
          <a:xfrm rot="16200000">
            <a:off x="5504200" y="5411752"/>
            <a:ext cx="272918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 bwMode="auto">
          <a:xfrm rot="16200000" flipV="1">
            <a:off x="5007277" y="5454065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 bwMode="auto">
          <a:xfrm rot="16200000" flipV="1">
            <a:off x="5838746" y="5452392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 bwMode="auto">
          <a:xfrm rot="16200000" flipV="1">
            <a:off x="5271574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 bwMode="auto">
          <a:xfrm rot="16200000" flipV="1">
            <a:off x="4725243" y="5451949"/>
            <a:ext cx="188292" cy="3548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 bwMode="auto">
          <a:xfrm flipV="1">
            <a:off x="6472516" y="5361692"/>
            <a:ext cx="0" cy="186176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/>
          <p:cNvCxnSpPr/>
          <p:nvPr/>
        </p:nvCxnSpPr>
        <p:spPr bwMode="auto">
          <a:xfrm rot="16200000" flipV="1">
            <a:off x="6129843" y="5452391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/>
          <p:nvPr/>
        </p:nvCxnSpPr>
        <p:spPr bwMode="auto">
          <a:xfrm rot="16200000" flipV="1">
            <a:off x="3934850" y="5452390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/>
          <p:nvPr/>
        </p:nvCxnSpPr>
        <p:spPr bwMode="auto">
          <a:xfrm rot="16200000" flipV="1">
            <a:off x="1779163" y="5452389"/>
            <a:ext cx="188292" cy="2660"/>
          </a:xfrm>
          <a:prstGeom prst="lin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40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Definition: </a:t>
            </a:r>
            <a:r>
              <a:rPr lang="en-US" i="1" dirty="0" smtClean="0"/>
              <a:t>Byte-Oriented Encoding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 significant bits of the natural binary representation are preserved.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Each byte contains bits from only one integer.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bits within a single byte of the encoding preserve the ordering they had in the original integer.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 data bits from a single integer precede all bits from the next integer.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09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does an integer end?</a:t>
            </a:r>
          </a:p>
          <a:p>
            <a:r>
              <a:rPr lang="en-US" dirty="0"/>
              <a:t>E</a:t>
            </a:r>
            <a:r>
              <a:rPr lang="en-US" dirty="0" smtClean="0"/>
              <a:t>quivalent to knowing its length</a:t>
            </a:r>
          </a:p>
          <a:p>
            <a:r>
              <a:rPr lang="en-US" dirty="0" smtClean="0"/>
              <a:t>Encodings use auxiliary </a:t>
            </a:r>
            <a:r>
              <a:rPr lang="en-US" i="1" dirty="0" smtClean="0"/>
              <a:t>descriptor bits </a:t>
            </a:r>
            <a:r>
              <a:rPr lang="en-US" dirty="0" smtClean="0"/>
              <a:t>to represent the length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29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Encodings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</a:t>
            </a:r>
            <a:r>
              <a:rPr lang="en-US" dirty="0" smtClean="0"/>
              <a:t>escriptor can express length in </a:t>
            </a:r>
            <a:r>
              <a:rPr lang="en-US" b="1" i="1" dirty="0" smtClean="0"/>
              <a:t>binary</a:t>
            </a:r>
            <a:r>
              <a:rPr lang="en-US" dirty="0" smtClean="0"/>
              <a:t> or </a:t>
            </a:r>
            <a:r>
              <a:rPr lang="en-US" b="1" i="1" dirty="0" smtClean="0"/>
              <a:t>unary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Descriptor bits can be stored adjacent to each single integer, or descriptors of several integers can be </a:t>
            </a:r>
            <a:r>
              <a:rPr lang="en-US" b="1" i="1" dirty="0" smtClean="0"/>
              <a:t>grouped</a:t>
            </a:r>
            <a:r>
              <a:rPr lang="en-US" dirty="0" smtClean="0"/>
              <a:t> so that each byte contains either descriptor or data.</a:t>
            </a:r>
          </a:p>
          <a:p>
            <a:r>
              <a:rPr lang="en-US" dirty="0" smtClean="0"/>
              <a:t>If length of a single integer is expressed in unary, the bits of the unary representation may be </a:t>
            </a:r>
            <a:r>
              <a:rPr lang="en-US" b="1" i="1" dirty="0" smtClean="0"/>
              <a:t>packed</a:t>
            </a:r>
            <a:r>
              <a:rPr lang="en-US" dirty="0" smtClean="0"/>
              <a:t> contiguously or </a:t>
            </a:r>
            <a:r>
              <a:rPr lang="en-US" b="1" i="1" dirty="0" smtClean="0"/>
              <a:t>split</a:t>
            </a:r>
            <a:r>
              <a:rPr lang="en-US" dirty="0" smtClean="0"/>
              <a:t> across several bytes (as in </a:t>
            </a:r>
            <a:r>
              <a:rPr lang="en-US" dirty="0" err="1"/>
              <a:t>v</a:t>
            </a:r>
            <a:r>
              <a:rPr lang="en-US" dirty="0" err="1" smtClean="0"/>
              <a:t>byte</a:t>
            </a:r>
            <a:r>
              <a:rPr lang="en-US" dirty="0" smtClean="0"/>
              <a:t>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5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Taxonomy of Byte-Oriented Encodings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42147"/>
              </p:ext>
            </p:extLst>
          </p:nvPr>
        </p:nvGraphicFramePr>
        <p:xfrm>
          <a:off x="840253" y="2051294"/>
          <a:ext cx="7363527" cy="310896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554077"/>
                <a:gridCol w="1457419"/>
                <a:gridCol w="1334040"/>
                <a:gridCol w="3017991"/>
              </a:tblGrid>
              <a:tr h="51669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Our Name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Arrangement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Length Encoding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Names</a:t>
                      </a:r>
                      <a:r>
                        <a:rPr lang="en-US" baseline="0" dirty="0" smtClean="0"/>
                        <a:t> in the Literature</a:t>
                      </a:r>
                      <a:endParaRPr lang="en-US" dirty="0"/>
                    </a:p>
                  </a:txBody>
                  <a:tcPr anchor="ctr"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varint-SU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v-byte, </a:t>
                      </a:r>
                      <a:r>
                        <a:rPr lang="en-US" dirty="0" err="1" smtClean="0"/>
                        <a:t>vbyte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VB, varint, </a:t>
                      </a:r>
                      <a:r>
                        <a:rPr lang="en-US" baseline="0" dirty="0" err="1" smtClean="0"/>
                        <a:t>VInt</a:t>
                      </a:r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Packed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varint-PB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Packed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BA, varint30</a:t>
                      </a:r>
                      <a:endParaRPr lang="en-US" dirty="0"/>
                    </a:p>
                  </a:txBody>
                  <a:tcPr/>
                </a:tc>
              </a:tr>
              <a:tr h="51669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varint,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k-wise (k=4) null suppression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7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98260" y="2992785"/>
            <a:ext cx="2915479" cy="12700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7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Taxonomy of Byte-Oriented Encodings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708911"/>
              </p:ext>
            </p:extLst>
          </p:nvPr>
        </p:nvGraphicFramePr>
        <p:xfrm>
          <a:off x="840253" y="2051294"/>
          <a:ext cx="7363527" cy="310896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554077"/>
                <a:gridCol w="1457419"/>
                <a:gridCol w="1334040"/>
                <a:gridCol w="3017991"/>
              </a:tblGrid>
              <a:tr h="51669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Our Name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Arrangement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Length Encoding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Names</a:t>
                      </a:r>
                      <a:r>
                        <a:rPr lang="en-US" baseline="0" dirty="0" smtClean="0"/>
                        <a:t> in the Literature</a:t>
                      </a:r>
                      <a:endParaRPr lang="en-US" dirty="0"/>
                    </a:p>
                  </a:txBody>
                  <a:tcPr anchor="ctr"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varint-SU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v-byte, </a:t>
                      </a:r>
                      <a:r>
                        <a:rPr lang="en-US" dirty="0" err="1" smtClean="0"/>
                        <a:t>vbyte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VB, varint, </a:t>
                      </a:r>
                      <a:r>
                        <a:rPr lang="en-US" baseline="0" dirty="0" err="1" smtClean="0"/>
                        <a:t>VInt</a:t>
                      </a:r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Packed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(introduced here)</a:t>
                      </a:r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varint-GU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(introduced here)</a:t>
                      </a:r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varint-SB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(not useful)</a:t>
                      </a:r>
                      <a:endParaRPr lang="en-US" dirty="0"/>
                    </a:p>
                  </a:txBody>
                  <a:tcPr/>
                </a:tc>
              </a:tr>
              <a:tr h="2993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varint-PB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Packed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BA, varint30</a:t>
                      </a:r>
                      <a:endParaRPr lang="en-US" dirty="0"/>
                    </a:p>
                  </a:txBody>
                  <a:tcPr/>
                </a:tc>
              </a:tr>
              <a:tr h="51669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varint-GB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varint,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k-wise (k=4) null suppression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99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Definition:  </a:t>
            </a:r>
            <a:r>
              <a:rPr lang="en-US" i="1" dirty="0" smtClean="0"/>
              <a:t>Byte-Preserving Encoding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call a format </a:t>
            </a:r>
            <a:r>
              <a:rPr lang="en-US" b="1" i="1" dirty="0" smtClean="0"/>
              <a:t>byte-preserving </a:t>
            </a:r>
            <a:r>
              <a:rPr lang="en-US" dirty="0" smtClean="0"/>
              <a:t>if each byte containing significant bits in the original integer appears without modification in the encoded form.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Observe:</a:t>
            </a:r>
          </a:p>
          <a:p>
            <a:r>
              <a:rPr lang="en-US" dirty="0" smtClean="0"/>
              <a:t>Encoding omits leading 0-bytes</a:t>
            </a:r>
          </a:p>
          <a:p>
            <a:r>
              <a:rPr lang="en-US" dirty="0" smtClean="0"/>
              <a:t>Decoding reinserts them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42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Re-Inserting 0-bytes in Parallel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391"/>
            <a:ext cx="8229600" cy="2087889"/>
          </a:xfrm>
          <a:ln w="38100" cmpd="sng">
            <a:noFill/>
          </a:ln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nsolas"/>
                <a:cs typeface="Consolas"/>
              </a:rPr>
              <a:t>                        </a:t>
            </a:r>
            <a:r>
              <a:rPr lang="en-US" sz="2400" dirty="0" smtClean="0">
                <a:solidFill>
                  <a:srgbClr val="A6A6A6"/>
                </a:solidFill>
                <a:latin typeface="Consolas"/>
                <a:cs typeface="Consolas"/>
              </a:rPr>
              <a:t>00 </a:t>
            </a:r>
            <a:r>
              <a:rPr lang="en-US" sz="2400" dirty="0">
                <a:solidFill>
                  <a:srgbClr val="A6A6A6"/>
                </a:solidFill>
                <a:latin typeface="Consolas"/>
                <a:cs typeface="Consolas"/>
              </a:rPr>
              <a:t>00 </a:t>
            </a:r>
            <a:r>
              <a:rPr lang="en-US" sz="2400" dirty="0">
                <a:latin typeface="Consolas"/>
                <a:cs typeface="Consolas"/>
              </a:rPr>
              <a:t>CC BB BB BB AA AA</a:t>
            </a:r>
          </a:p>
          <a:p>
            <a:pPr marL="0" indent="0">
              <a:buNone/>
            </a:pPr>
            <a:endParaRPr lang="en-US" sz="2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2400" dirty="0" smtClean="0">
                <a:latin typeface="Consolas"/>
                <a:cs typeface="Consolas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Consolas"/>
                <a:cs typeface="Consolas"/>
              </a:rPr>
              <a:t>00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onsolas"/>
                <a:cs typeface="Consolas"/>
              </a:rPr>
              <a:t>00 00 00 </a:t>
            </a:r>
            <a:r>
              <a:rPr lang="en-US" sz="2400" dirty="0">
                <a:solidFill>
                  <a:srgbClr val="FF0000"/>
                </a:solidFill>
                <a:latin typeface="Consolas"/>
                <a:cs typeface="Consolas"/>
              </a:rPr>
              <a:t>00 00 00 </a:t>
            </a:r>
            <a:r>
              <a:rPr lang="en-US" sz="2400" dirty="0">
                <a:latin typeface="Consolas"/>
                <a:cs typeface="Consolas"/>
              </a:rPr>
              <a:t>CC </a:t>
            </a:r>
            <a:r>
              <a:rPr lang="en-US" sz="2400" dirty="0">
                <a:solidFill>
                  <a:srgbClr val="FF0000"/>
                </a:solidFill>
                <a:latin typeface="Consolas"/>
                <a:cs typeface="Consolas"/>
              </a:rPr>
              <a:t>00</a:t>
            </a:r>
            <a:r>
              <a:rPr lang="en-US" sz="2400" dirty="0">
                <a:latin typeface="Consolas"/>
                <a:cs typeface="Consolas"/>
              </a:rPr>
              <a:t> BB BB BB </a:t>
            </a:r>
            <a:r>
              <a:rPr lang="en-US" sz="2400" dirty="0">
                <a:solidFill>
                  <a:srgbClr val="FF0000"/>
                </a:solidFill>
                <a:latin typeface="Consolas"/>
                <a:cs typeface="Consolas"/>
              </a:rPr>
              <a:t>00 00 </a:t>
            </a:r>
            <a:r>
              <a:rPr lang="en-US" sz="2400" dirty="0">
                <a:latin typeface="Consolas"/>
                <a:cs typeface="Consolas"/>
              </a:rPr>
              <a:t>AA AA</a:t>
            </a:r>
          </a:p>
          <a:p>
            <a:pPr marL="0" indent="0">
              <a:buNone/>
            </a:pPr>
            <a:endParaRPr lang="en-US" sz="2400" dirty="0">
              <a:latin typeface="Consolas"/>
              <a:cs typeface="Consolas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7941733" y="2548498"/>
            <a:ext cx="0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450666" y="2548498"/>
            <a:ext cx="0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5977467" y="2548498"/>
            <a:ext cx="948266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5503334" y="2548498"/>
            <a:ext cx="948266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5012267" y="2548498"/>
            <a:ext cx="948266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945467" y="2548498"/>
            <a:ext cx="1456266" cy="795867"/>
          </a:xfrm>
          <a:prstGeom prst="line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316133" y="3844476"/>
            <a:ext cx="18118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301066" y="3844476"/>
            <a:ext cx="18118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269066" y="3844476"/>
            <a:ext cx="18118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3D41-B87F-4D4A-884E-582856B2D45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7" y="274638"/>
            <a:ext cx="8602133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Format for SIMD 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descriptor </a:t>
            </a:r>
            <a:r>
              <a:rPr lang="en-US" dirty="0"/>
              <a:t>bits from </a:t>
            </a:r>
            <a:r>
              <a:rPr lang="en-US" dirty="0" smtClean="0"/>
              <a:t>several encoded integers into a separate </a:t>
            </a:r>
            <a:r>
              <a:rPr lang="en-US" i="1" dirty="0" smtClean="0"/>
              <a:t>descriptor</a:t>
            </a:r>
            <a:r>
              <a:rPr lang="en-US" dirty="0" smtClean="0"/>
              <a:t> </a:t>
            </a:r>
            <a:r>
              <a:rPr lang="en-US" i="1" dirty="0" smtClean="0"/>
              <a:t>byte</a:t>
            </a:r>
          </a:p>
          <a:p>
            <a:r>
              <a:rPr lang="en-US" dirty="0" smtClean="0"/>
              <a:t>Group data bytes into k-byte blocks</a:t>
            </a:r>
          </a:p>
          <a:p>
            <a:r>
              <a:rPr lang="en-US" dirty="0" smtClean="0"/>
              <a:t>Decode </a:t>
            </a:r>
            <a:r>
              <a:rPr lang="en-US" i="1" dirty="0" smtClean="0"/>
              <a:t>however many integers fit in this block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3D41-B87F-4D4A-884E-582856B2D45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63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8" name="TextBox 59"/>
          <p:cNvSpPr txBox="1">
            <a:spLocks noChangeArrowheads="1"/>
          </p:cNvSpPr>
          <p:nvPr/>
        </p:nvSpPr>
        <p:spPr bwMode="auto">
          <a:xfrm>
            <a:off x="7458042" y="5316551"/>
            <a:ext cx="140878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B050"/>
                </a:solidFill>
                <a:latin typeface="Arial"/>
                <a:cs typeface="Arial"/>
              </a:rPr>
              <a:t>11</a:t>
            </a:r>
            <a:r>
              <a:rPr lang="en-US" sz="2200" b="1" dirty="0" smtClean="0">
                <a:solidFill>
                  <a:srgbClr val="FF0000"/>
                </a:solidFill>
                <a:latin typeface="Arial"/>
                <a:cs typeface="Arial"/>
              </a:rPr>
              <a:t>001101</a:t>
            </a:r>
            <a:endParaRPr lang="en-US" sz="2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 rot="5400000">
            <a:off x="7581900" y="562292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7886700" y="562292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8191500" y="562292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8496300" y="562292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5400000">
            <a:off x="7734300" y="564673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5400000">
            <a:off x="8343900" y="564673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8039100" y="564673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62026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varint-GU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09600" y="1906583"/>
            <a:ext cx="8229600" cy="5334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7353300" y="2173283"/>
            <a:ext cx="533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5600700" y="217328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771900" y="217328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019300" y="217328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TextBox 15"/>
          <p:cNvSpPr txBox="1">
            <a:spLocks noChangeArrowheads="1"/>
          </p:cNvSpPr>
          <p:nvPr/>
        </p:nvSpPr>
        <p:spPr bwMode="auto">
          <a:xfrm>
            <a:off x="7696200" y="1320795"/>
            <a:ext cx="111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1 descriptor</a:t>
            </a:r>
            <a:br>
              <a:rPr lang="en-US" sz="1400"/>
            </a:br>
            <a:r>
              <a:rPr lang="en-US" sz="1400"/>
              <a:t>byte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7658100" y="232568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7962900" y="232568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8267700" y="232568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8572500" y="2325683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1371600" y="2592383"/>
            <a:ext cx="6629400" cy="158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4" name="TextBox 189"/>
          <p:cNvSpPr txBox="1">
            <a:spLocks noChangeArrowheads="1"/>
          </p:cNvSpPr>
          <p:nvPr/>
        </p:nvSpPr>
        <p:spPr bwMode="auto">
          <a:xfrm>
            <a:off x="3124200" y="2665408"/>
            <a:ext cx="2263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increasing byte addresses</a:t>
            </a:r>
          </a:p>
        </p:txBody>
      </p:sp>
      <p:sp>
        <p:nvSpPr>
          <p:cNvPr id="25615" name="TextBox 40"/>
          <p:cNvSpPr txBox="1">
            <a:spLocks noChangeArrowheads="1"/>
          </p:cNvSpPr>
          <p:nvPr/>
        </p:nvSpPr>
        <p:spPr bwMode="auto">
          <a:xfrm>
            <a:off x="838200" y="4365620"/>
            <a:ext cx="78279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Example:  Encode 4 integers 0xAAAA, 0xBBBBBB, 0xCC, 0xDDDDDDDD.</a:t>
            </a:r>
          </a:p>
          <a:p>
            <a:r>
              <a:rPr lang="en-US">
                <a:latin typeface="Arial"/>
                <a:cs typeface="Arial"/>
              </a:rPr>
              <a:t>Byte counts are 2, 3, 1, 4.  Last integer doesn’t fit in this block; pad with 0s.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rot="10800000">
            <a:off x="1447800" y="5889620"/>
            <a:ext cx="6629400" cy="158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7" name="TextBox 189"/>
          <p:cNvSpPr txBox="1">
            <a:spLocks noChangeArrowheads="1"/>
          </p:cNvSpPr>
          <p:nvPr/>
        </p:nvSpPr>
        <p:spPr bwMode="auto">
          <a:xfrm>
            <a:off x="3429000" y="5889620"/>
            <a:ext cx="20892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increasing byte addresses</a:t>
            </a:r>
          </a:p>
        </p:txBody>
      </p:sp>
      <p:cxnSp>
        <p:nvCxnSpPr>
          <p:cNvPr id="61" name="Straight Connector 60"/>
          <p:cNvCxnSpPr/>
          <p:nvPr/>
        </p:nvCxnSpPr>
        <p:spPr>
          <a:xfrm rot="5400000">
            <a:off x="7810500" y="2349495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8420100" y="2349495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8115300" y="2349495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2933700" y="2197095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1181100" y="2197095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>
            <a:off x="4686300" y="2197095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>
            <a:off x="6515100" y="2197095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6" name="TextBox 189"/>
          <p:cNvSpPr txBox="1">
            <a:spLocks noChangeArrowheads="1"/>
          </p:cNvSpPr>
          <p:nvPr/>
        </p:nvSpPr>
        <p:spPr bwMode="auto">
          <a:xfrm>
            <a:off x="3581400" y="1549395"/>
            <a:ext cx="115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/>
                <a:cs typeface="Arial"/>
              </a:rPr>
              <a:t>8 data bytes</a:t>
            </a:r>
          </a:p>
        </p:txBody>
      </p:sp>
      <p:sp>
        <p:nvSpPr>
          <p:cNvPr id="25627" name="TextBox 68"/>
          <p:cNvSpPr txBox="1">
            <a:spLocks noChangeArrowheads="1"/>
          </p:cNvSpPr>
          <p:nvPr/>
        </p:nvSpPr>
        <p:spPr bwMode="auto">
          <a:xfrm>
            <a:off x="304800" y="3115728"/>
            <a:ext cx="78534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>
                <a:latin typeface="Arial"/>
                <a:cs typeface="Arial"/>
              </a:rPr>
              <a:t> Represent up to 8 variable-sized integers (as many as fit in 8 bytes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Arial"/>
                <a:cs typeface="Arial"/>
              </a:rPr>
              <a:t> For </a:t>
            </a:r>
            <a:r>
              <a:rPr lang="en-US" dirty="0">
                <a:latin typeface="Arial"/>
                <a:cs typeface="Arial"/>
              </a:rPr>
              <a:t>each integer </a:t>
            </a:r>
            <a:r>
              <a:rPr lang="en-US" i="1" dirty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, descriptor contains length(</a:t>
            </a:r>
            <a:r>
              <a:rPr lang="en-US" i="1" dirty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)-1 in unary, separated by 0s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Arial"/>
                <a:cs typeface="Arial"/>
              </a:rPr>
              <a:t> Number of integers in block is </a:t>
            </a:r>
            <a:r>
              <a:rPr lang="en-US" dirty="0" smtClean="0">
                <a:latin typeface="Arial"/>
                <a:cs typeface="Arial"/>
              </a:rPr>
              <a:t>number of zero bits in </a:t>
            </a:r>
            <a:r>
              <a:rPr lang="en-US" dirty="0">
                <a:latin typeface="Arial"/>
                <a:cs typeface="Arial"/>
              </a:rPr>
              <a:t>descriptor</a:t>
            </a:r>
          </a:p>
        </p:txBody>
      </p:sp>
      <p:cxnSp>
        <p:nvCxnSpPr>
          <p:cNvPr id="71" name="Straight Connector 70"/>
          <p:cNvCxnSpPr/>
          <p:nvPr/>
        </p:nvCxnSpPr>
        <p:spPr>
          <a:xfrm rot="5400000">
            <a:off x="7277100" y="5470520"/>
            <a:ext cx="533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 bwMode="auto">
          <a:xfrm>
            <a:off x="533400" y="5203820"/>
            <a:ext cx="8229600" cy="5334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cs typeface="Arial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rot="5400000">
            <a:off x="5524500" y="547052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3695700" y="547052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1943100" y="547052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2857500" y="549433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5400000">
            <a:off x="1104900" y="549433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4610100" y="549433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>
            <a:off x="6438900" y="5494333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4" name="TextBox 85"/>
          <p:cNvSpPr txBox="1">
            <a:spLocks noChangeArrowheads="1"/>
          </p:cNvSpPr>
          <p:nvPr/>
        </p:nvSpPr>
        <p:spPr bwMode="auto">
          <a:xfrm>
            <a:off x="6781800" y="535622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0xAA</a:t>
            </a:r>
          </a:p>
        </p:txBody>
      </p:sp>
      <p:sp>
        <p:nvSpPr>
          <p:cNvPr id="25645" name="TextBox 86"/>
          <p:cNvSpPr txBox="1">
            <a:spLocks noChangeArrowheads="1"/>
          </p:cNvSpPr>
          <p:nvPr/>
        </p:nvSpPr>
        <p:spPr bwMode="auto">
          <a:xfrm>
            <a:off x="609600" y="5356220"/>
            <a:ext cx="68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Arial"/>
                <a:cs typeface="Arial"/>
              </a:rPr>
              <a:t>0x00</a:t>
            </a:r>
          </a:p>
        </p:txBody>
      </p:sp>
      <p:sp>
        <p:nvSpPr>
          <p:cNvPr id="25646" name="TextBox 87"/>
          <p:cNvSpPr txBox="1">
            <a:spLocks noChangeArrowheads="1"/>
          </p:cNvSpPr>
          <p:nvPr/>
        </p:nvSpPr>
        <p:spPr bwMode="auto">
          <a:xfrm>
            <a:off x="1447800" y="5356220"/>
            <a:ext cx="68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B050"/>
                </a:solidFill>
                <a:latin typeface="Arial"/>
                <a:cs typeface="Arial"/>
              </a:rPr>
              <a:t>0x00</a:t>
            </a:r>
          </a:p>
        </p:txBody>
      </p:sp>
      <p:sp>
        <p:nvSpPr>
          <p:cNvPr id="25647" name="TextBox 88"/>
          <p:cNvSpPr txBox="1">
            <a:spLocks noChangeArrowheads="1"/>
          </p:cNvSpPr>
          <p:nvPr/>
        </p:nvSpPr>
        <p:spPr bwMode="auto">
          <a:xfrm>
            <a:off x="2286000" y="535622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0xCC</a:t>
            </a:r>
          </a:p>
        </p:txBody>
      </p:sp>
      <p:sp>
        <p:nvSpPr>
          <p:cNvPr id="25648" name="TextBox 89"/>
          <p:cNvSpPr txBox="1">
            <a:spLocks noChangeArrowheads="1"/>
          </p:cNvSpPr>
          <p:nvPr/>
        </p:nvSpPr>
        <p:spPr bwMode="auto">
          <a:xfrm>
            <a:off x="3200400" y="535622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0xBB</a:t>
            </a:r>
          </a:p>
        </p:txBody>
      </p:sp>
      <p:sp>
        <p:nvSpPr>
          <p:cNvPr id="25649" name="TextBox 90"/>
          <p:cNvSpPr txBox="1">
            <a:spLocks noChangeArrowheads="1"/>
          </p:cNvSpPr>
          <p:nvPr/>
        </p:nvSpPr>
        <p:spPr bwMode="auto">
          <a:xfrm>
            <a:off x="4038600" y="535622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0xBB</a:t>
            </a:r>
          </a:p>
        </p:txBody>
      </p:sp>
      <p:sp>
        <p:nvSpPr>
          <p:cNvPr id="25650" name="TextBox 91"/>
          <p:cNvSpPr txBox="1">
            <a:spLocks noChangeArrowheads="1"/>
          </p:cNvSpPr>
          <p:nvPr/>
        </p:nvSpPr>
        <p:spPr bwMode="auto">
          <a:xfrm>
            <a:off x="5029200" y="535622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0xBB</a:t>
            </a:r>
          </a:p>
        </p:txBody>
      </p:sp>
      <p:sp>
        <p:nvSpPr>
          <p:cNvPr id="25651" name="TextBox 92"/>
          <p:cNvSpPr txBox="1">
            <a:spLocks noChangeArrowheads="1"/>
          </p:cNvSpPr>
          <p:nvPr/>
        </p:nvSpPr>
        <p:spPr bwMode="auto">
          <a:xfrm>
            <a:off x="5867400" y="535622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/>
                <a:cs typeface="Arial"/>
              </a:rPr>
              <a:t>0xAA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3D41-B87F-4D4A-884E-582856B2D45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3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SIMD PSHUFB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Permutes data bytes in parallel, with optional insertion of 0-bytes.</a:t>
            </a:r>
          </a:p>
          <a:p>
            <a:r>
              <a:rPr lang="en-US" dirty="0" smtClean="0"/>
              <a:t>Operation specified by a “shuffle sequence”</a:t>
            </a:r>
          </a:p>
          <a:p>
            <a:r>
              <a:rPr lang="en-US" dirty="0" smtClean="0"/>
              <a:t>Both data and shuffle sequences are stored in special registers (currently 16 bytes)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71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Decoding Using PSHUFB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pre-compute a table of 256 possible shuffle sequences</a:t>
            </a:r>
          </a:p>
          <a:p>
            <a:r>
              <a:rPr lang="en-US" dirty="0" smtClean="0"/>
              <a:t>Each descriptor uniquely identifies the arrangement and lengths of the integers</a:t>
            </a:r>
          </a:p>
          <a:p>
            <a:r>
              <a:rPr lang="en-US" dirty="0" smtClean="0"/>
              <a:t>So, we use descriptor to index into table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1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Decoding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Read a chunk of data and its corresponding descriptor.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up the appropriate shuffle sequence and offset from the table.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the shuffle.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the result.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Advance the input and output pointers.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 Decoding Speed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825802"/>
              </p:ext>
            </p:extLst>
          </p:nvPr>
        </p:nvGraphicFramePr>
        <p:xfrm>
          <a:off x="375477" y="1292087"/>
          <a:ext cx="8404087" cy="4693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270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Taxonomy of byte-oriented formats clarifies relationships of existing formats and reveals new ones.</a:t>
            </a:r>
          </a:p>
          <a:p>
            <a:r>
              <a:rPr lang="en-US" dirty="0" smtClean="0"/>
              <a:t>SIMD provides significant performance gains for integer decoding.</a:t>
            </a:r>
          </a:p>
          <a:p>
            <a:r>
              <a:rPr lang="en-US" dirty="0" smtClean="0"/>
              <a:t>New format (</a:t>
            </a:r>
            <a:r>
              <a:rPr lang="en-US" dirty="0" err="1" smtClean="0"/>
              <a:t>varint</a:t>
            </a:r>
            <a:r>
              <a:rPr lang="en-US" dirty="0" smtClean="0"/>
              <a:t>-GU) outperforms others.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26 October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Stepanov et al., CIKM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0142-1BB9-ED4B-BF97-7D6591A5FC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5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17157</TotalTime>
  <Words>974</Words>
  <Application>Microsoft Macintosh PowerPoint</Application>
  <PresentationFormat>On-screen Show (4:3)</PresentationFormat>
  <Paragraphs>237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SIMD-Based Decoding of Posting Lists</vt:lpstr>
      <vt:lpstr>Posting Lists</vt:lpstr>
      <vt:lpstr>PowerPoint Presentation</vt:lpstr>
      <vt:lpstr>Definition: Byte-Oriented Encoding</vt:lpstr>
      <vt:lpstr>Descriptors</vt:lpstr>
      <vt:lpstr>Dimensions of Encodings </vt:lpstr>
      <vt:lpstr>A Taxonomy of Byte-Oriented Encodings</vt:lpstr>
      <vt:lpstr>A Taxonomy of Byte-Oriented Encodings</vt:lpstr>
      <vt:lpstr>Definition:  Byte-Preserving Encoding</vt:lpstr>
      <vt:lpstr>Re-Inserting 0-bytes in Parallel</vt:lpstr>
      <vt:lpstr>Format for SIMD Decoding</vt:lpstr>
      <vt:lpstr>varint-GU</vt:lpstr>
      <vt:lpstr>Intel SIMD PSHUFB Instruction</vt:lpstr>
      <vt:lpstr>Decoding Using PSHUFB</vt:lpstr>
      <vt:lpstr>Generic Decoding Algorithm</vt:lpstr>
      <vt:lpstr>Results:  Decoding Speed</vt:lpstr>
      <vt:lpstr>Conclusions</vt:lpstr>
    </vt:vector>
  </TitlesOfParts>
  <Company>Amazon.com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SIMD-Based Decoding of Posting Lists</dc:title>
  <dc:creator>Dan Rose</dc:creator>
  <cp:lastModifiedBy>Dan Rose</cp:lastModifiedBy>
  <cp:revision>104</cp:revision>
  <dcterms:created xsi:type="dcterms:W3CDTF">2011-10-10T01:28:39Z</dcterms:created>
  <dcterms:modified xsi:type="dcterms:W3CDTF">2011-10-28T14:33:54Z</dcterms:modified>
</cp:coreProperties>
</file>